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4545"/>
  </p:normalViewPr>
  <p:slideViewPr>
    <p:cSldViewPr snapToGrid="0" snapToObjects="1">
      <p:cViewPr varScale="1">
        <p:scale>
          <a:sx n="81" d="100"/>
          <a:sy n="81" d="100"/>
        </p:scale>
        <p:origin x="2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FB717-5AF3-0540-89F1-F109B7BE55C0}" type="datetimeFigureOut">
              <a:rPr lang="en-US" smtClean="0"/>
              <a:t>2/8/18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EDED4-7474-3E43-B7ED-CFFC7A169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1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F2A5ED-1D7C-6147-8114-988D13AF753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252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8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04D6D6-FF25-984F-9D14-12565E20400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355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13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D9F314-A43E-8E44-8F2A-5EFD5CCBEC3C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457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180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D17C08-3189-D747-9559-EEAA6D1FE97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560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280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FBAB89-A6E0-9940-B9C0-4E5CF739089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662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69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2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6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0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5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6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0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38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C976-E1D5-194E-9E55-D874B06898AC}" type="datetimeFigureOut">
              <a:rPr lang="en-US" smtClean="0"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D6CA1-B1B3-FA44-A007-F59A49C88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7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A Nation Emerges: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Early European Colonies in </a:t>
            </a:r>
          </a:p>
          <a:p>
            <a:r>
              <a:rPr lang="en-US" sz="4400" dirty="0" smtClean="0"/>
              <a:t>North America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4699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30621" y="273629"/>
            <a:ext cx="9578452" cy="1144921"/>
          </a:xfrm>
          <a:ln/>
        </p:spPr>
        <p:txBody>
          <a:bodyPr vert="horz" lIns="91440" tIns="35271" rIns="91440" bIns="45720" rtlCol="0" anchor="ctr">
            <a:normAutofit/>
          </a:bodyPr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</a:tabLst>
            </a:pPr>
            <a:r>
              <a:rPr lang="en-US" altLang="en-US" sz="4800" dirty="0">
                <a:latin typeface="+mn-lt"/>
              </a:rPr>
              <a:t>Reason 2:  </a:t>
            </a:r>
            <a:r>
              <a:rPr lang="en-US" altLang="en-US" sz="4800" b="1" u="sng" dirty="0">
                <a:latin typeface="+mn-lt"/>
              </a:rPr>
              <a:t>Religious Freedom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6745" y="2187653"/>
            <a:ext cx="9452328" cy="4526396"/>
          </a:xfrm>
          <a:ln/>
        </p:spPr>
        <p:txBody>
          <a:bodyPr>
            <a:normAutofit/>
          </a:bodyPr>
          <a:lstStyle/>
          <a:p>
            <a:pPr marL="391729" indent="-292357">
              <a:buSzPct val="45000"/>
              <a:buNone/>
              <a:tabLst>
                <a:tab pos="391729" algn="l"/>
                <a:tab pos="493982" algn="l"/>
                <a:tab pos="908754" algn="l"/>
                <a:tab pos="1323526" algn="l"/>
                <a:tab pos="1738298" algn="l"/>
                <a:tab pos="2153070" algn="l"/>
                <a:tab pos="2567841" algn="l"/>
                <a:tab pos="2982613" algn="l"/>
                <a:tab pos="3397385" algn="l"/>
                <a:tab pos="3812157" algn="l"/>
                <a:tab pos="4226929" algn="l"/>
                <a:tab pos="4641701" algn="l"/>
                <a:tab pos="5056472" algn="l"/>
                <a:tab pos="5471244" algn="l"/>
                <a:tab pos="5886016" algn="l"/>
                <a:tab pos="6300788" algn="l"/>
                <a:tab pos="6715560" algn="l"/>
                <a:tab pos="7130332" algn="l"/>
                <a:tab pos="7545103" algn="l"/>
                <a:tab pos="7959875" algn="l"/>
                <a:tab pos="8374647" algn="l"/>
              </a:tabLst>
            </a:pPr>
            <a:r>
              <a:rPr lang="en-US" altLang="en-US" sz="3600" b="1" dirty="0"/>
              <a:t>Background</a:t>
            </a:r>
            <a:r>
              <a:rPr lang="en-US" altLang="en-US" sz="3600" dirty="0"/>
              <a:t>:  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Under Henry VIII, the Church of England had become controlled by the Crown.  Some people thought this to be a violation of Christian principles.  For them, government control of religion was impure.  </a:t>
            </a:r>
            <a:r>
              <a:rPr lang="en-US" altLang="en-US" sz="3600" u="sng" dirty="0">
                <a:ea typeface="Franklin Gothic Book" charset="0"/>
                <a:cs typeface="Franklin Gothic Book" charset="0"/>
              </a:rPr>
              <a:t>The Church of England harassed those who practiced other religions.</a:t>
            </a:r>
          </a:p>
        </p:txBody>
      </p:sp>
    </p:spTree>
    <p:extLst>
      <p:ext uri="{BB962C8B-B14F-4D97-AF65-F5344CB8AC3E}">
        <p14:creationId xmlns:p14="http://schemas.microsoft.com/office/powerpoint/2010/main" val="167190701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936386" y="252250"/>
            <a:ext cx="9252908" cy="1144921"/>
          </a:xfrm>
          <a:ln/>
        </p:spPr>
        <p:txBody>
          <a:bodyPr vert="horz" lIns="91440" tIns="35271" rIns="91440" bIns="45720" rtlCol="0" anchor="ctr">
            <a:normAutofit/>
          </a:bodyPr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</a:tabLst>
            </a:pPr>
            <a:r>
              <a:rPr lang="en-US" altLang="en-US" b="1" u="sng" dirty="0"/>
              <a:t>Pilgrims:  Plymouth Colony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1075" y="1397171"/>
            <a:ext cx="10242812" cy="5599308"/>
          </a:xfrm>
          <a:ln/>
        </p:spPr>
        <p:txBody>
          <a:bodyPr vert="horz" lIns="91440" tIns="28740" rIns="91440" bIns="45720" rtlCol="0">
            <a:normAutofit/>
          </a:bodyPr>
          <a:lstStyle/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ea typeface="Franklin Gothic Book" charset="0"/>
                <a:cs typeface="Franklin Gothic Book" charset="0"/>
              </a:rPr>
              <a:t>Separatists:  wanted </a:t>
            </a:r>
            <a:r>
              <a:rPr lang="en-US" altLang="en-US" sz="3600" dirty="0" smtClean="0">
                <a:ea typeface="Franklin Gothic Book" charset="0"/>
                <a:cs typeface="Franklin Gothic Book" charset="0"/>
              </a:rPr>
              <a:t>to create their own religious society away from the Church of England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 smtClean="0">
                <a:ea typeface="Franklin Gothic Book" charset="0"/>
                <a:cs typeface="Franklin Gothic Book" charset="0"/>
              </a:rPr>
              <a:t>After 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living in exile in the Netherlands, about 100 Pilgrims set sail on the </a:t>
            </a:r>
            <a:r>
              <a:rPr lang="en-US" altLang="en-US" sz="3600" i="1" dirty="0">
                <a:ea typeface="Franklin Gothic Book" charset="0"/>
                <a:cs typeface="Franklin Gothic Book" charset="0"/>
              </a:rPr>
              <a:t>Mayflower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 in 1620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 smtClean="0">
                <a:ea typeface="Franklin Gothic Book" charset="0"/>
                <a:cs typeface="Franklin Gothic Book" charset="0"/>
              </a:rPr>
              <a:t>Included many families and formed a tight-knit community</a:t>
            </a:r>
            <a:endParaRPr lang="en-US" altLang="en-US" sz="3600" dirty="0"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ea typeface="Franklin Gothic Book" charset="0"/>
                <a:cs typeface="Franklin Gothic Book" charset="0"/>
              </a:rPr>
              <a:t>Half died in first winter alone, semi-successful relationship with local Natives helped them survive</a:t>
            </a:r>
          </a:p>
        </p:txBody>
      </p:sp>
    </p:spTree>
    <p:extLst>
      <p:ext uri="{BB962C8B-B14F-4D97-AF65-F5344CB8AC3E}">
        <p14:creationId xmlns:p14="http://schemas.microsoft.com/office/powerpoint/2010/main" val="61787527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25669" y="99371"/>
            <a:ext cx="9992225" cy="1144920"/>
          </a:xfrm>
          <a:ln/>
        </p:spPr>
        <p:txBody>
          <a:bodyPr vert="horz" lIns="91440" tIns="35271" rIns="91440" bIns="45720" rtlCol="0" anchor="ctr">
            <a:normAutofit/>
          </a:bodyPr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  <a:tab pos="8537387" algn="l"/>
              </a:tabLst>
            </a:pPr>
            <a:r>
              <a:rPr lang="en-US" altLang="en-US" b="1" u="sng" dirty="0"/>
              <a:t>Puritans:  Massachusetts Bay Colony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5669" y="1244291"/>
            <a:ext cx="10242812" cy="5391926"/>
          </a:xfrm>
          <a:ln/>
        </p:spPr>
        <p:txBody>
          <a:bodyPr vert="horz" lIns="91440" tIns="28740" rIns="91440" bIns="45720" rtlCol="0">
            <a:noAutofit/>
          </a:bodyPr>
          <a:lstStyle/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Arrived in Boston in </a:t>
            </a: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1630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Much larger group than the Pilgrims</a:t>
            </a:r>
            <a:endParaRPr lang="en-US" altLang="en-US" sz="3600" dirty="0">
              <a:latin typeface="Franklin Gothic Book" charset="0"/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Not separatists like Pilgrims, they wanted to set up a land with a “purified” English </a:t>
            </a: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church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Wealthy, </a:t>
            </a: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well-organized, well-educated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Most successful of early </a:t>
            </a: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colonies, grew quickly</a:t>
            </a:r>
            <a:endParaRPr lang="en-US" altLang="en-US" sz="3600" dirty="0">
              <a:latin typeface="Franklin Gothic Book" charset="0"/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Extremely religious (and intolerant of others)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600" dirty="0">
                <a:latin typeface="Franklin Gothic Book" charset="0"/>
                <a:ea typeface="Franklin Gothic Book" charset="0"/>
                <a:cs typeface="Franklin Gothic Book" charset="0"/>
              </a:rPr>
              <a:t>Believed God has chosen them to found a “city on a hill</a:t>
            </a:r>
            <a:r>
              <a:rPr lang="en-US" altLang="en-US" sz="3600" dirty="0" smtClean="0">
                <a:latin typeface="Franklin Gothic Book" charset="0"/>
                <a:ea typeface="Franklin Gothic Book" charset="0"/>
                <a:cs typeface="Franklin Gothic Book" charset="0"/>
              </a:rPr>
              <a:t>” to serve an example to others</a:t>
            </a:r>
            <a:endParaRPr lang="en-US" altLang="en-US" sz="3600" dirty="0">
              <a:latin typeface="Franklin Gothic Book" charset="0"/>
              <a:ea typeface="Franklin Gothic Book" charset="0"/>
              <a:cs typeface="Franklin Gothic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75827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865"/>
            <a:ext cx="10515600" cy="1325563"/>
          </a:xfrm>
        </p:spPr>
        <p:txBody>
          <a:bodyPr/>
          <a:lstStyle/>
          <a:p>
            <a:r>
              <a:rPr lang="en-US" dirty="0" smtClean="0"/>
              <a:t>Filling in the rest of the 13 English Colonies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248" y="1450428"/>
            <a:ext cx="11256580" cy="52183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the early 1700’s, England had lay claim to the all the land along the Atlantic coast between Maine and Georgia</a:t>
            </a:r>
          </a:p>
          <a:p>
            <a:pPr lvl="1"/>
            <a:r>
              <a:rPr lang="en-US" dirty="0" smtClean="0"/>
              <a:t>Wars and disease had largely wiped out the Native American population in this region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What did these 13 colonies have in common?</a:t>
            </a:r>
          </a:p>
          <a:p>
            <a:pPr lvl="1"/>
            <a:r>
              <a:rPr lang="en-US" sz="2800" dirty="0"/>
              <a:t>Established by </a:t>
            </a:r>
            <a:r>
              <a:rPr lang="en-US" sz="2800" u="sng" dirty="0"/>
              <a:t>charter</a:t>
            </a:r>
            <a:r>
              <a:rPr lang="en-US" sz="2800" dirty="0"/>
              <a:t>, a document issued by a monarch or other authority creating a public or private corporation</a:t>
            </a:r>
          </a:p>
          <a:p>
            <a:pPr lvl="1"/>
            <a:r>
              <a:rPr lang="en-US" sz="2800" dirty="0" smtClean="0"/>
              <a:t>Representative-style </a:t>
            </a:r>
            <a:r>
              <a:rPr lang="en-US" sz="2800" dirty="0"/>
              <a:t>governments</a:t>
            </a:r>
          </a:p>
          <a:p>
            <a:pPr lvl="1"/>
            <a:r>
              <a:rPr lang="en-US" sz="2800" dirty="0"/>
              <a:t>More conservative than Europe; cut off from new </a:t>
            </a:r>
            <a:r>
              <a:rPr lang="en-US" sz="2800" dirty="0" smtClean="0"/>
              <a:t>trends and ideas</a:t>
            </a:r>
            <a:endParaRPr lang="en-US" sz="2800" dirty="0"/>
          </a:p>
          <a:p>
            <a:pPr lvl="1"/>
            <a:r>
              <a:rPr lang="en-US" sz="2800" dirty="0"/>
              <a:t>Isolated from one another due to few roads and difficulty communicating</a:t>
            </a:r>
          </a:p>
          <a:p>
            <a:pPr lvl="1"/>
            <a:r>
              <a:rPr lang="en-US" sz="2800" dirty="0"/>
              <a:t>Lives revolved around their families, churches and towns</a:t>
            </a:r>
            <a:endParaRPr lang="en-US" sz="2800" u="sng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192" y="-68143"/>
            <a:ext cx="4996303" cy="7059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52592" y="1135118"/>
            <a:ext cx="438281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Three distinct colonial regions emerged:</a:t>
            </a:r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Green=New England</a:t>
            </a:r>
          </a:p>
          <a:p>
            <a:pPr algn="ctr"/>
            <a:r>
              <a:rPr lang="en-US" sz="3200" dirty="0" smtClean="0"/>
              <a:t>Purple=Middle </a:t>
            </a:r>
            <a:r>
              <a:rPr lang="en-US" sz="3200" dirty="0"/>
              <a:t>Colonies</a:t>
            </a:r>
          </a:p>
          <a:p>
            <a:pPr algn="ctr"/>
            <a:r>
              <a:rPr lang="en-US" sz="3200" dirty="0"/>
              <a:t>Red=Southern Colonies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40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3779" y="365125"/>
            <a:ext cx="11587655" cy="1325563"/>
          </a:xfrm>
        </p:spPr>
        <p:txBody>
          <a:bodyPr/>
          <a:lstStyle/>
          <a:p>
            <a:r>
              <a:rPr lang="en-US" dirty="0" smtClean="0"/>
              <a:t>How did these regions develop </a:t>
            </a:r>
            <a:r>
              <a:rPr lang="en-US" smtClean="0"/>
              <a:t>distinct identities?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Differences were shaped by factors like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sz="2800" dirty="0" smtClean="0"/>
              <a:t>Geography (what the land is like)</a:t>
            </a:r>
          </a:p>
          <a:p>
            <a:pPr lvl="1"/>
            <a:r>
              <a:rPr lang="en-US" sz="2800" dirty="0" smtClean="0"/>
              <a:t>Demographics (the characteristics of a population)</a:t>
            </a:r>
          </a:p>
          <a:p>
            <a:pPr lvl="1"/>
            <a:r>
              <a:rPr lang="en-US" sz="2800" dirty="0" smtClean="0"/>
              <a:t>Economy (how is wealth created and distributed)</a:t>
            </a:r>
          </a:p>
          <a:p>
            <a:pPr lvl="1"/>
            <a:r>
              <a:rPr lang="en-US" sz="2800" dirty="0" smtClean="0"/>
              <a:t>Culture (beliefs, traditions, and behaviors of a group)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Question to end with: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i="1" dirty="0" smtClean="0"/>
              <a:t>Based on your personal experience/knowledge, what differences exist between Maine and one other state/region (your choice) in the United States?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098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285"/>
            <a:ext cx="11353800" cy="1325563"/>
          </a:xfrm>
        </p:spPr>
        <p:txBody>
          <a:bodyPr>
            <a:noAutofit/>
          </a:bodyPr>
          <a:lstStyle/>
          <a:p>
            <a:r>
              <a:rPr lang="en-US" sz="3600" dirty="0" smtClean="0"/>
              <a:t>Before we get to the English colonies, what other European nations were establishing themselves in the “New World”?</a:t>
            </a:r>
            <a:endParaRPr lang="en-US" sz="3600" dirty="0"/>
          </a:p>
        </p:txBody>
      </p:sp>
      <p:pic>
        <p:nvPicPr>
          <p:cNvPr id="1026" name="Picture 2" descr="mage result for european colonies in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8" y="1362053"/>
            <a:ext cx="7345672" cy="549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5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8298" y="487998"/>
            <a:ext cx="4027000" cy="868362"/>
          </a:xfrm>
        </p:spPr>
        <p:txBody>
          <a:bodyPr>
            <a:normAutofit fontScale="90000"/>
          </a:bodyPr>
          <a:lstStyle/>
          <a:p>
            <a:r>
              <a:rPr lang="en-US" sz="8000" b="1" dirty="0"/>
              <a:t>Spain</a:t>
            </a:r>
            <a:endParaRPr lang="en-US" sz="8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406" b="8406"/>
          <a:stretch>
            <a:fillRect/>
          </a:stretch>
        </p:blipFill>
        <p:spPr>
          <a:xfrm>
            <a:off x="8500109" y="749708"/>
            <a:ext cx="3144158" cy="1743720"/>
          </a:xfrm>
        </p:spPr>
      </p:pic>
      <p:sp>
        <p:nvSpPr>
          <p:cNvPr id="7" name="Rectangle 6"/>
          <p:cNvSpPr/>
          <p:nvPr/>
        </p:nvSpPr>
        <p:spPr>
          <a:xfrm>
            <a:off x="441960" y="1645921"/>
            <a:ext cx="108051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Motivation</a:t>
            </a:r>
            <a:r>
              <a:rPr lang="en-US" sz="2800" dirty="0"/>
              <a:t>:  “God, Gold, Glory” 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S</a:t>
            </a:r>
            <a:r>
              <a:rPr lang="en-US" sz="2800" dirty="0"/>
              <a:t>pread </a:t>
            </a:r>
            <a:r>
              <a:rPr lang="en-US" sz="2800" dirty="0"/>
              <a:t>Catholic faith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S</a:t>
            </a:r>
            <a:r>
              <a:rPr lang="en-US" sz="2800" dirty="0"/>
              <a:t>end gold and silver </a:t>
            </a:r>
            <a:r>
              <a:rPr lang="en-US" sz="2800" dirty="0"/>
              <a:t>to Spain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Make newly unified </a:t>
            </a:r>
            <a:r>
              <a:rPr lang="en-US" sz="2800" dirty="0"/>
              <a:t>Spain more powerful than other </a:t>
            </a:r>
            <a:r>
              <a:rPr lang="en-US" sz="2800" dirty="0"/>
              <a:t>nations</a:t>
            </a:r>
            <a:endParaRPr lang="en-US" sz="2000" dirty="0"/>
          </a:p>
          <a:p>
            <a:endParaRPr lang="en-US" sz="2000" dirty="0"/>
          </a:p>
          <a:p>
            <a:r>
              <a:rPr lang="en-US" sz="2800" b="1" dirty="0"/>
              <a:t>Pattern of settlement:</a:t>
            </a:r>
            <a:r>
              <a:rPr lang="en-US" sz="2800" dirty="0"/>
              <a:t>  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Settlements based around Catholic missions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Forced natives to work in mines, farms, and ranches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Intermixed </a:t>
            </a:r>
            <a:r>
              <a:rPr lang="en-US" sz="2800" dirty="0"/>
              <a:t>with local </a:t>
            </a:r>
            <a:r>
              <a:rPr lang="en-US" sz="2800" dirty="0" smtClean="0"/>
              <a:t>population</a:t>
            </a:r>
            <a:r>
              <a:rPr lang="en-US" sz="2000" dirty="0" smtClean="0"/>
              <a:t>, </a:t>
            </a:r>
            <a:r>
              <a:rPr lang="en-US" sz="2800" dirty="0" smtClean="0"/>
              <a:t>converted </a:t>
            </a:r>
            <a:r>
              <a:rPr lang="en-US" sz="2800" dirty="0"/>
              <a:t>many to Catholicism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C</a:t>
            </a:r>
            <a:r>
              <a:rPr lang="en-US" sz="2800" dirty="0"/>
              <a:t>reated </a:t>
            </a:r>
            <a:r>
              <a:rPr lang="en-US" sz="2800" dirty="0"/>
              <a:t>class called </a:t>
            </a:r>
            <a:r>
              <a:rPr lang="en-US" sz="2800" b="1" u="sng" dirty="0"/>
              <a:t>mestizos</a:t>
            </a:r>
            <a:r>
              <a:rPr lang="en-US" sz="2800" dirty="0"/>
              <a:t> (“mixed race”)  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Highest class: Spanish ancestry; middle class: mestizo; </a:t>
            </a:r>
            <a:endParaRPr lang="en-US" sz="2000" dirty="0"/>
          </a:p>
          <a:p>
            <a:pPr marL="2171700" lvl="4" indent="-342900">
              <a:buFont typeface="Arial"/>
              <a:buChar char="•"/>
            </a:pPr>
            <a:r>
              <a:rPr lang="en-US" sz="2800" dirty="0"/>
              <a:t>lowest class: </a:t>
            </a:r>
            <a:r>
              <a:rPr lang="en-US" sz="2800" dirty="0" smtClean="0"/>
              <a:t>native people and enslaved Africans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6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2482" y="487998"/>
            <a:ext cx="3299042" cy="1076697"/>
          </a:xfrm>
        </p:spPr>
        <p:txBody>
          <a:bodyPr/>
          <a:lstStyle/>
          <a:p>
            <a:r>
              <a:rPr lang="en-US" sz="6600" b="1" dirty="0"/>
              <a:t>France</a:t>
            </a:r>
            <a:endParaRPr lang="en-US" sz="6600" b="1" dirty="0"/>
          </a:p>
        </p:txBody>
      </p:sp>
      <p:sp>
        <p:nvSpPr>
          <p:cNvPr id="4" name="Rectangle 3"/>
          <p:cNvSpPr/>
          <p:nvPr/>
        </p:nvSpPr>
        <p:spPr>
          <a:xfrm>
            <a:off x="365760" y="1214174"/>
            <a:ext cx="1065276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/>
              <a:t>Motivation</a:t>
            </a:r>
            <a:r>
              <a:rPr lang="en-US" sz="2700" dirty="0"/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P</a:t>
            </a:r>
            <a:r>
              <a:rPr lang="en-US" sz="2700" dirty="0"/>
              <a:t>rofit </a:t>
            </a:r>
            <a:r>
              <a:rPr lang="en-US" sz="2700" dirty="0"/>
              <a:t>from fur trade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D</a:t>
            </a:r>
            <a:r>
              <a:rPr lang="en-US" sz="2700" dirty="0"/>
              <a:t>efeat </a:t>
            </a:r>
            <a:r>
              <a:rPr lang="en-US" sz="2700" dirty="0"/>
              <a:t>British efforts at expansion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P</a:t>
            </a:r>
            <a:r>
              <a:rPr lang="en-US" sz="2700" dirty="0"/>
              <a:t>riests </a:t>
            </a:r>
            <a:r>
              <a:rPr lang="en-US" sz="2700" dirty="0"/>
              <a:t>wanted to convert Native Americans to Catholicism</a:t>
            </a:r>
          </a:p>
          <a:p>
            <a:endParaRPr lang="en-US" sz="2700" b="1" dirty="0" smtClean="0"/>
          </a:p>
          <a:p>
            <a:r>
              <a:rPr lang="en-US" sz="2700" b="1" dirty="0" smtClean="0"/>
              <a:t>Pattern </a:t>
            </a:r>
            <a:r>
              <a:rPr lang="en-US" sz="2700" b="1" dirty="0"/>
              <a:t>of settlement</a:t>
            </a:r>
            <a:r>
              <a:rPr lang="en-US" sz="2700" dirty="0"/>
              <a:t>  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F</a:t>
            </a:r>
            <a:r>
              <a:rPr lang="en-US" sz="2700" dirty="0"/>
              <a:t>ew </a:t>
            </a:r>
            <a:r>
              <a:rPr lang="en-US" sz="2700" dirty="0"/>
              <a:t>permanent settlements in the </a:t>
            </a:r>
            <a:r>
              <a:rPr lang="en-US" sz="2700" dirty="0" smtClean="0"/>
              <a:t>interior, isolated trading outposts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 smtClean="0"/>
              <a:t>Small French population</a:t>
            </a:r>
            <a:endParaRPr lang="en-US" sz="2700" dirty="0"/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M</a:t>
            </a:r>
            <a:r>
              <a:rPr lang="en-US" sz="2700" dirty="0"/>
              <a:t>ostly </a:t>
            </a:r>
            <a:r>
              <a:rPr lang="en-US" sz="2700" dirty="0"/>
              <a:t>concentrated on St. Lawrence River (Quebec) area  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B</a:t>
            </a:r>
            <a:r>
              <a:rPr lang="en-US" sz="2700" dirty="0"/>
              <a:t>etter </a:t>
            </a:r>
            <a:r>
              <a:rPr lang="en-US" sz="2700" dirty="0"/>
              <a:t>relationships with Native Americans because the French were (generally) not interested in creating settlements or claiming land for colonization  </a:t>
            </a:r>
          </a:p>
          <a:p>
            <a:pPr marL="800100" lvl="1" indent="-342900">
              <a:buFont typeface="Arial"/>
              <a:buChar char="•"/>
            </a:pPr>
            <a:r>
              <a:rPr lang="en-US" sz="2700" dirty="0"/>
              <a:t>S</a:t>
            </a:r>
            <a:r>
              <a:rPr lang="en-US" sz="2700" dirty="0"/>
              <a:t>ingle </a:t>
            </a:r>
            <a:r>
              <a:rPr lang="en-US" sz="2700" dirty="0"/>
              <a:t>male trappers &amp; explorers married into </a:t>
            </a:r>
            <a:r>
              <a:rPr lang="en-US" sz="2700" dirty="0"/>
              <a:t>tribes</a:t>
            </a:r>
            <a:endParaRPr lang="en-US" sz="2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1582" y="214049"/>
            <a:ext cx="25431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u="sng" dirty="0" smtClean="0"/>
              <a:t>Other European colonies</a:t>
            </a:r>
            <a:r>
              <a:rPr lang="mr-IN" u="sng" dirty="0" smtClean="0"/>
              <a:t>…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4" y="1183673"/>
            <a:ext cx="11041447" cy="51855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</a:t>
            </a:r>
            <a:r>
              <a:rPr lang="en-US" sz="3200" b="1" dirty="0" smtClean="0"/>
              <a:t>Dutch (Netherlands) </a:t>
            </a:r>
            <a:r>
              <a:rPr lang="en-US" sz="3200" dirty="0" smtClean="0"/>
              <a:t>founded trading post at the         mouth of the Hudson River called </a:t>
            </a:r>
            <a:r>
              <a:rPr lang="en-US" sz="3200" b="1" u="sng" dirty="0"/>
              <a:t>New Amsterdam</a:t>
            </a:r>
            <a:r>
              <a:rPr lang="en-US" sz="3200" b="1" dirty="0"/>
              <a:t> </a:t>
            </a:r>
            <a:endParaRPr lang="en-US" sz="3200" b="1" dirty="0" smtClean="0"/>
          </a:p>
          <a:p>
            <a:pPr lvl="1"/>
            <a:r>
              <a:rPr lang="en-US" sz="3200" dirty="0" smtClean="0"/>
              <a:t>Grows into a diverse city with many cultures and religions</a:t>
            </a:r>
          </a:p>
          <a:p>
            <a:pPr lvl="1"/>
            <a:r>
              <a:rPr lang="en-US" sz="3200" dirty="0" smtClean="0"/>
              <a:t>Eventually handed over to England and re-named </a:t>
            </a:r>
            <a:r>
              <a:rPr lang="en-US" sz="3200" b="1" dirty="0" smtClean="0"/>
              <a:t>New York</a:t>
            </a:r>
          </a:p>
          <a:p>
            <a:pPr marL="457200" lvl="1" indent="0">
              <a:buNone/>
            </a:pPr>
            <a:endParaRPr lang="en-US" sz="3200" b="1" dirty="0"/>
          </a:p>
          <a:p>
            <a:r>
              <a:rPr lang="en-US" sz="3600" b="1" dirty="0" smtClean="0"/>
              <a:t>New Sweden</a:t>
            </a:r>
          </a:p>
          <a:p>
            <a:pPr lvl="1"/>
            <a:r>
              <a:rPr lang="en-US" sz="3200" dirty="0" smtClean="0"/>
              <a:t>Established along the Delaware River (modern day Philadelphia area)</a:t>
            </a:r>
          </a:p>
          <a:p>
            <a:pPr lvl="1"/>
            <a:r>
              <a:rPr lang="en-US" sz="3200" dirty="0" smtClean="0"/>
              <a:t>First log cabins in North America</a:t>
            </a:r>
          </a:p>
          <a:p>
            <a:pPr lvl="1"/>
            <a:r>
              <a:rPr lang="en-US" sz="3200" dirty="0" smtClean="0"/>
              <a:t>Eventually handed over to the Dutch, and then to the English</a:t>
            </a:r>
          </a:p>
          <a:p>
            <a:pPr lvl="1"/>
            <a:endParaRPr lang="en-US" sz="2800" dirty="0" smtClean="0"/>
          </a:p>
        </p:txBody>
      </p:sp>
      <p:pic>
        <p:nvPicPr>
          <p:cNvPr id="2054" name="Picture 6" descr="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6" y="4083269"/>
            <a:ext cx="1973317" cy="123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2" descr="mage result for netherlands flag"/>
          <p:cNvSpPr>
            <a:spLocks noChangeAspect="1" noChangeArrowheads="1"/>
          </p:cNvSpPr>
          <p:nvPr/>
        </p:nvSpPr>
        <p:spPr bwMode="auto">
          <a:xfrm>
            <a:off x="0" y="0"/>
            <a:ext cx="923925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121" y="619125"/>
            <a:ext cx="2067560" cy="138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6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7"/>
            <a:ext cx="10515600" cy="1325563"/>
          </a:xfrm>
        </p:spPr>
        <p:txBody>
          <a:bodyPr/>
          <a:lstStyle/>
          <a:p>
            <a:r>
              <a:rPr lang="en-US" u="sng" dirty="0" smtClean="0"/>
              <a:t>What about the English?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280" y="1524000"/>
            <a:ext cx="10637520" cy="510539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Didn’t make real effort to colonize in North America until the late 1500’s</a:t>
            </a:r>
          </a:p>
          <a:p>
            <a:pPr lvl="1"/>
            <a:r>
              <a:rPr lang="en-US" sz="2800" dirty="0" smtClean="0"/>
              <a:t>Civil wars in England and war with Spain prevented earlier efforts</a:t>
            </a:r>
          </a:p>
          <a:p>
            <a:r>
              <a:rPr lang="en-US" sz="3200" dirty="0" smtClean="0"/>
              <a:t>Earliest attempts failed</a:t>
            </a:r>
          </a:p>
          <a:p>
            <a:pPr lvl="1"/>
            <a:r>
              <a:rPr lang="en-US" sz="2800" dirty="0" smtClean="0"/>
              <a:t>Roanoke Colony in North Carolina</a:t>
            </a:r>
          </a:p>
          <a:p>
            <a:pPr lvl="1"/>
            <a:r>
              <a:rPr lang="en-US" sz="2800" dirty="0" err="1" smtClean="0"/>
              <a:t>Popham</a:t>
            </a:r>
            <a:r>
              <a:rPr lang="en-US" sz="2800" dirty="0" smtClean="0"/>
              <a:t> Colony in Maine</a:t>
            </a:r>
          </a:p>
          <a:p>
            <a:r>
              <a:rPr lang="en-US" sz="3200" dirty="0" smtClean="0"/>
              <a:t>Creating a colony in a foreign land was hard and dangerous</a:t>
            </a:r>
            <a:r>
              <a:rPr lang="mr-IN" sz="3200" dirty="0" smtClean="0"/>
              <a:t>…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i="1" dirty="0" smtClean="0"/>
              <a:t>For what reasons do you think people would have left the familiarity of their home country to go colonize a new land?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03801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Reason 1. </a:t>
            </a:r>
            <a:r>
              <a:rPr lang="en-US" b="1" u="sng" dirty="0" smtClean="0">
                <a:latin typeface="+mn-lt"/>
              </a:rPr>
              <a:t>Economic Opportunity</a:t>
            </a:r>
            <a:r>
              <a:rPr lang="en-US" b="1" dirty="0" smtClean="0">
                <a:latin typeface="+mn-lt"/>
              </a:rPr>
              <a:t> </a:t>
            </a:r>
            <a:br>
              <a:rPr lang="en-US" b="1" dirty="0" smtClean="0">
                <a:latin typeface="+mn-lt"/>
              </a:rPr>
            </a:br>
            <a:r>
              <a:rPr lang="en-US" b="1" dirty="0">
                <a:latin typeface="+mn-lt"/>
              </a:rPr>
              <a:t>	</a:t>
            </a:r>
            <a:r>
              <a:rPr lang="en-US" b="1" dirty="0" smtClean="0">
                <a:latin typeface="+mn-lt"/>
              </a:rPr>
              <a:t>		</a:t>
            </a:r>
            <a:r>
              <a:rPr lang="en-US" dirty="0" smtClean="0"/>
              <a:t>(land and money)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600" u="sng" dirty="0"/>
              <a:t>Background</a:t>
            </a:r>
            <a:r>
              <a:rPr lang="en-US" altLang="en-US" sz="3600" dirty="0"/>
              <a:t>:  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England’s population in the 1600’s grew rapidly.  At the same time, farming technology improved, pushing many </a:t>
            </a:r>
            <a:r>
              <a:rPr lang="en-US" altLang="en-US" sz="3600" u="sng" dirty="0">
                <a:ea typeface="Franklin Gothic Book" charset="0"/>
                <a:cs typeface="Franklin Gothic Book" charset="0"/>
              </a:rPr>
              <a:t>landless peasants out of farm work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 and into </a:t>
            </a:r>
            <a:r>
              <a:rPr lang="en-US" altLang="en-US" sz="3600" u="sng" dirty="0">
                <a:ea typeface="Franklin Gothic Book" charset="0"/>
                <a:cs typeface="Franklin Gothic Book" charset="0"/>
              </a:rPr>
              <a:t>poverty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 in the increasingly </a:t>
            </a:r>
            <a:r>
              <a:rPr lang="en-US" altLang="en-US" sz="3600" u="sng" dirty="0">
                <a:ea typeface="Franklin Gothic Book" charset="0"/>
                <a:cs typeface="Franklin Gothic Book" charset="0"/>
              </a:rPr>
              <a:t>crowded cities</a:t>
            </a:r>
            <a:r>
              <a:rPr lang="en-US" altLang="en-US" sz="3600" dirty="0">
                <a:ea typeface="Franklin Gothic Book" charset="0"/>
                <a:cs typeface="Franklin Gothic Book" charset="0"/>
              </a:rPr>
              <a:t>.  Land and economic opportunity were scarce.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798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4497" y="0"/>
            <a:ext cx="8893485" cy="1144921"/>
          </a:xfrm>
          <a:ln/>
        </p:spPr>
        <p:txBody>
          <a:bodyPr vert="horz" lIns="91440" tIns="35271" rIns="91440" bIns="45720" rtlCol="0" anchor="ctr">
            <a:normAutofit/>
          </a:bodyPr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</a:tabLst>
            </a:pPr>
            <a:r>
              <a:rPr lang="en-US" altLang="en-US" b="1" u="sng" dirty="0"/>
              <a:t>Jamestown Colony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606" y="1036910"/>
            <a:ext cx="11288111" cy="5821091"/>
          </a:xfrm>
          <a:ln/>
        </p:spPr>
        <p:txBody>
          <a:bodyPr>
            <a:noAutofit/>
          </a:bodyPr>
          <a:lstStyle/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Founded in 1607 by 104 men and boys in what is now Virginia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Located on a marshy peninsula (for defense purposes) – infested with mosquitoes carrying malaria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Colony also plagued by Indian attacks and bad weather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Only 25% of the colonists survived the first year – hunger, dysentery, malaria, yellow fever 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More colonists came (including families), but second winter harder – “the starving time” – one colonist ate his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wife’s corpse!</a:t>
            </a:r>
            <a:endParaRPr lang="en-US" altLang="en-US" sz="3200" dirty="0"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Tobacco crop “saves” Jamestown as it provides a steady income</a:t>
            </a:r>
          </a:p>
        </p:txBody>
      </p:sp>
    </p:spTree>
    <p:extLst>
      <p:ext uri="{BB962C8B-B14F-4D97-AF65-F5344CB8AC3E}">
        <p14:creationId xmlns:p14="http://schemas.microsoft.com/office/powerpoint/2010/main" val="152446268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993228" y="1"/>
            <a:ext cx="9174080" cy="1144921"/>
          </a:xfrm>
          <a:ln/>
        </p:spPr>
        <p:txBody>
          <a:bodyPr vert="horz" lIns="91440" tIns="35271" rIns="91440" bIns="45720" rtlCol="0" anchor="ctr">
            <a:normAutofit/>
          </a:bodyPr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</a:tabLst>
            </a:pPr>
            <a:r>
              <a:rPr lang="en-US" altLang="en-US" b="1" u="sng" dirty="0"/>
              <a:t>Indentured </a:t>
            </a:r>
            <a:r>
              <a:rPr lang="en-US" altLang="en-US" b="1" u="sng" dirty="0" smtClean="0"/>
              <a:t>Servants</a:t>
            </a:r>
            <a:endParaRPr lang="en-US" altLang="en-US" b="1" u="sng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4855" y="1036909"/>
            <a:ext cx="10909738" cy="5599308"/>
          </a:xfrm>
          <a:ln/>
        </p:spPr>
        <p:txBody>
          <a:bodyPr vert="horz" lIns="91440" tIns="28740" rIns="91440" bIns="45720" rtlCol="0">
            <a:noAutofit/>
          </a:bodyPr>
          <a:lstStyle/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To do the intense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farm work required </a:t>
            </a:r>
            <a:r>
              <a:rPr lang="en-US" altLang="en-US" sz="3200" dirty="0">
                <a:ea typeface="Franklin Gothic Book" charset="0"/>
                <a:cs typeface="Franklin Gothic Book" charset="0"/>
              </a:rPr>
              <a:t>for tobacco cultivation, more workers were needed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Mostly poor </a:t>
            </a:r>
            <a:r>
              <a:rPr lang="en-US" altLang="en-US" sz="3200" dirty="0">
                <a:ea typeface="Franklin Gothic Book" charset="0"/>
                <a:cs typeface="Franklin Gothic Book" charset="0"/>
              </a:rPr>
              <a:t>young men, ages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18-22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Signed a contract in which their service was owed to the contract holder</a:t>
            </a:r>
            <a:endParaRPr lang="en-US" altLang="en-US" sz="3200" dirty="0"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Work as servant for 5-7 years in exchange for free voyage,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“free” </a:t>
            </a:r>
            <a:r>
              <a:rPr lang="en-US" altLang="en-US" sz="3200" dirty="0">
                <a:ea typeface="Franklin Gothic Book" charset="0"/>
                <a:cs typeface="Franklin Gothic Book" charset="0"/>
              </a:rPr>
              <a:t>food and shelter, and 50 acres of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land at the end of the contract</a:t>
            </a:r>
            <a:endParaRPr lang="en-US" altLang="en-US" sz="3200" dirty="0">
              <a:ea typeface="Franklin Gothic Book" charset="0"/>
              <a:cs typeface="Franklin Gothic Book" charset="0"/>
            </a:endParaRP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Had few rights, but more than slaves</a:t>
            </a:r>
          </a:p>
          <a:p>
            <a:pPr marL="805061" indent="-498302">
              <a:buSzPct val="45000"/>
              <a:buFont typeface="Wingdings" charset="2"/>
              <a:buChar char=""/>
              <a:tabLst>
                <a:tab pos="805061" algn="l"/>
                <a:tab pos="907313" algn="l"/>
                <a:tab pos="1322085" algn="l"/>
                <a:tab pos="1736857" algn="l"/>
                <a:tab pos="2151629" algn="l"/>
                <a:tab pos="2566401" algn="l"/>
                <a:tab pos="2981173" algn="l"/>
                <a:tab pos="3395944" algn="l"/>
                <a:tab pos="3810716" algn="l"/>
                <a:tab pos="4225488" algn="l"/>
                <a:tab pos="4640260" algn="l"/>
                <a:tab pos="5055032" algn="l"/>
                <a:tab pos="5469804" algn="l"/>
                <a:tab pos="5884575" algn="l"/>
                <a:tab pos="6299347" algn="l"/>
                <a:tab pos="6714119" algn="l"/>
                <a:tab pos="7128891" algn="l"/>
                <a:tab pos="7543663" algn="l"/>
                <a:tab pos="7958435" algn="l"/>
                <a:tab pos="8373207" algn="l"/>
                <a:tab pos="8787978" algn="l"/>
              </a:tabLst>
            </a:pPr>
            <a:r>
              <a:rPr lang="en-US" altLang="en-US" sz="3200" dirty="0">
                <a:ea typeface="Franklin Gothic Book" charset="0"/>
                <a:cs typeface="Franklin Gothic Book" charset="0"/>
              </a:rPr>
              <a:t>At least 50% of 17</a:t>
            </a:r>
            <a:r>
              <a:rPr lang="en-US" altLang="en-US" sz="3200" baseline="15000" dirty="0">
                <a:ea typeface="Franklin Gothic Book" charset="0"/>
                <a:cs typeface="Franklin Gothic Book" charset="0"/>
              </a:rPr>
              <a:t>th</a:t>
            </a:r>
            <a:r>
              <a:rPr lang="en-US" altLang="en-US" sz="3200" dirty="0">
                <a:ea typeface="Franklin Gothic Book" charset="0"/>
                <a:cs typeface="Franklin Gothic Book" charset="0"/>
              </a:rPr>
              <a:t> century European </a:t>
            </a:r>
            <a:r>
              <a:rPr lang="en-US" altLang="en-US" sz="3200" dirty="0" smtClean="0">
                <a:ea typeface="Franklin Gothic Book" charset="0"/>
                <a:cs typeface="Franklin Gothic Book" charset="0"/>
              </a:rPr>
              <a:t>immigrants in the English colonies </a:t>
            </a:r>
            <a:r>
              <a:rPr lang="en-US" altLang="en-US" sz="3200" dirty="0">
                <a:ea typeface="Franklin Gothic Book" charset="0"/>
                <a:cs typeface="Franklin Gothic Book" charset="0"/>
              </a:rPr>
              <a:t>came as indentured servants</a:t>
            </a:r>
            <a:endParaRPr lang="en-US" altLang="en-US" sz="3600" dirty="0">
              <a:ea typeface="Franklin Gothic Book" charset="0"/>
              <a:cs typeface="Franklin Gothic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4732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692</TotalTime>
  <Words>949</Words>
  <Application>Microsoft Macintosh PowerPoint</Application>
  <PresentationFormat>Widescreen</PresentationFormat>
  <Paragraphs>108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Calibri Light</vt:lpstr>
      <vt:lpstr>Mangal</vt:lpstr>
      <vt:lpstr>Arial</vt:lpstr>
      <vt:lpstr>Franklin Gothic Book</vt:lpstr>
      <vt:lpstr>Wingdings</vt:lpstr>
      <vt:lpstr>Office Theme</vt:lpstr>
      <vt:lpstr> A Nation Emerges: </vt:lpstr>
      <vt:lpstr>Before we get to the English colonies, what other European nations were establishing themselves in the “New World”?</vt:lpstr>
      <vt:lpstr>Spain</vt:lpstr>
      <vt:lpstr>France</vt:lpstr>
      <vt:lpstr>Other European colonies…</vt:lpstr>
      <vt:lpstr>What about the English?</vt:lpstr>
      <vt:lpstr>Reason 1. Economic Opportunity     (land and money)</vt:lpstr>
      <vt:lpstr>Jamestown Colony</vt:lpstr>
      <vt:lpstr>Indentured Servants</vt:lpstr>
      <vt:lpstr>Reason 2:  Religious Freedom</vt:lpstr>
      <vt:lpstr>Pilgrims:  Plymouth Colony</vt:lpstr>
      <vt:lpstr>Puritans:  Massachusetts Bay Colony</vt:lpstr>
      <vt:lpstr>Filling in the rest of the 13 English Colonies…</vt:lpstr>
      <vt:lpstr>PowerPoint Presentation</vt:lpstr>
      <vt:lpstr>How did these regions develop distinct identities?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 Nation Emerges: </dc:title>
  <dc:creator>Microsoft Office User</dc:creator>
  <cp:lastModifiedBy>Microsoft Office User</cp:lastModifiedBy>
  <cp:revision>15</cp:revision>
  <dcterms:created xsi:type="dcterms:W3CDTF">2018-02-08T04:12:45Z</dcterms:created>
  <dcterms:modified xsi:type="dcterms:W3CDTF">2018-02-08T15:45:41Z</dcterms:modified>
</cp:coreProperties>
</file>